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286" r:id="rId4"/>
    <p:sldId id="295" r:id="rId5"/>
    <p:sldId id="296" r:id="rId6"/>
    <p:sldId id="299" r:id="rId7"/>
    <p:sldId id="298" r:id="rId8"/>
    <p:sldId id="287" r:id="rId9"/>
    <p:sldId id="301" r:id="rId10"/>
    <p:sldId id="300" r:id="rId1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275EA0-5207-4922-8B54-004A3EE648C5}">
          <p14:sldIdLst>
            <p14:sldId id="256"/>
            <p14:sldId id="294"/>
            <p14:sldId id="286"/>
            <p14:sldId id="295"/>
            <p14:sldId id="296"/>
            <p14:sldId id="299"/>
            <p14:sldId id="298"/>
            <p14:sldId id="287"/>
            <p14:sldId id="301"/>
            <p14:sldId id="300"/>
          </p14:sldIdLst>
        </p14:section>
        <p14:section name="Раздел без заголовка" id="{0CF467D5-C44C-46FE-80D2-B662413F7B2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23CFA"/>
    <a:srgbClr val="1D1DA3"/>
    <a:srgbClr val="0033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154" autoAdjust="0"/>
  </p:normalViewPr>
  <p:slideViewPr>
    <p:cSldViewPr>
      <p:cViewPr>
        <p:scale>
          <a:sx n="100" d="100"/>
          <a:sy n="100" d="100"/>
        </p:scale>
        <p:origin x="-1812" y="-2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174" y="72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AB26ED5-E06E-471B-813A-197D5F99AB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9BAD8B-421D-4E18-83B1-567E9118E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4DE6AFC-B813-44DE-B503-98557A463011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75EFCB-26F2-40BA-9C7D-508097707C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F0DB87-6F6F-4ACB-AE95-0AC8F4EBC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423499B-C603-4A19-839C-4FAFA86E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4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177255F-F170-417E-98CA-4909FADA5FD6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87139C5-98DC-4717-BBCC-437E79269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1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71475" indent="0" algn="ctr">
              <a:buNone/>
            </a:lvl2pPr>
            <a:lvl3pPr marL="742950" indent="0" algn="ctr">
              <a:buNone/>
            </a:lvl3pPr>
            <a:lvl4pPr marL="1114425" indent="0" algn="ctr">
              <a:buNone/>
            </a:lvl4pPr>
            <a:lvl5pPr marL="1485900" indent="0" algn="ctr">
              <a:buNone/>
            </a:lvl5pPr>
            <a:lvl6pPr marL="1857375" indent="0" algn="ctr">
              <a:buNone/>
            </a:lvl6pPr>
            <a:lvl7pPr marL="2228850" indent="0" algn="ctr">
              <a:buNone/>
            </a:lvl7pPr>
            <a:lvl8pPr marL="2600325" indent="0" algn="ctr">
              <a:buNone/>
            </a:lvl8pPr>
            <a:lvl9pPr marL="29718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59436" indent="0" algn="l">
              <a:buNone/>
              <a:defRPr sz="1625">
                <a:solidFill>
                  <a:schemeClr val="tx1"/>
                </a:solidFill>
              </a:defRPr>
            </a:lvl1pPr>
            <a:lvl2pPr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83"/>
            <a:ext cx="8255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13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13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1950" b="0" cap="all" baseline="0">
                <a:solidFill>
                  <a:schemeClr val="tx1"/>
                </a:solidFill>
              </a:defRPr>
            </a:lvl1pPr>
            <a:lvl2pPr>
              <a:buNone/>
              <a:defRPr sz="1625" b="1"/>
            </a:lvl2pPr>
            <a:lvl3pPr>
              <a:buNone/>
              <a:defRPr sz="1463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5" y="1535113"/>
            <a:ext cx="4378589" cy="750887"/>
          </a:xfrm>
        </p:spPr>
        <p:txBody>
          <a:bodyPr anchor="ctr"/>
          <a:lstStyle>
            <a:lvl1pPr marL="0" indent="0">
              <a:buNone/>
              <a:defRPr sz="1950" b="0" cap="all" baseline="0">
                <a:solidFill>
                  <a:schemeClr val="tx1"/>
                </a:solidFill>
              </a:defRPr>
            </a:lvl1pPr>
            <a:lvl2pPr>
              <a:buNone/>
              <a:defRPr sz="1625" b="1"/>
            </a:lvl2pPr>
            <a:lvl3pPr>
              <a:buNone/>
              <a:defRPr sz="1463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362208"/>
            <a:ext cx="4376870" cy="3763963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362208"/>
            <a:ext cx="4378589" cy="3763963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788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2" y="1524008"/>
            <a:ext cx="3259006" cy="4602163"/>
          </a:xfrm>
        </p:spPr>
        <p:txBody>
          <a:bodyPr/>
          <a:lstStyle>
            <a:lvl1pPr marL="0" indent="0">
              <a:buNone/>
              <a:defRPr sz="1138"/>
            </a:lvl1pPr>
            <a:lvl2pPr>
              <a:buNone/>
              <a:defRPr sz="975"/>
            </a:lvl2pPr>
            <a:lvl3pPr>
              <a:buNone/>
              <a:defRPr sz="813"/>
            </a:lvl3pPr>
            <a:lvl4pPr>
              <a:buNone/>
              <a:defRPr sz="731"/>
            </a:lvl4pPr>
            <a:lvl5pPr>
              <a:buNone/>
              <a:defRPr sz="73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1" y="273058"/>
            <a:ext cx="5537729" cy="5853113"/>
          </a:xfrm>
        </p:spPr>
        <p:txBody>
          <a:bodyPr/>
          <a:lstStyle>
            <a:lvl1pPr>
              <a:defRPr sz="2113"/>
            </a:lvl1pPr>
            <a:lvl2pPr>
              <a:defRPr sz="1950"/>
            </a:lvl2pPr>
            <a:lvl3pPr>
              <a:defRPr sz="1788"/>
            </a:lvl3pPr>
            <a:lvl4pPr>
              <a:defRPr sz="1625"/>
            </a:lvl4pPr>
            <a:lvl5pPr>
              <a:defRPr sz="1463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625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6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138"/>
            </a:lvl1pPr>
            <a:lvl2pPr>
              <a:defRPr sz="975"/>
            </a:lvl2pPr>
            <a:lvl3pPr>
              <a:defRPr sz="813"/>
            </a:lvl3pPr>
            <a:lvl4pPr>
              <a:defRPr sz="731"/>
            </a:lvl4pPr>
            <a:lvl5pPr>
              <a:defRPr sz="73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50000"/>
                <a:satMod val="180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83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7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83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7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83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7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31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5770" indent="-334328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705803" indent="-23031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1258" indent="-185738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099566" indent="-14859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255586" indent="-1485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1433894" indent="-14859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1597343" indent="-1485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0792" indent="-1485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38" kern="1200">
          <a:solidFill>
            <a:schemeClr val="tx1"/>
          </a:solidFill>
          <a:latin typeface="+mn-lt"/>
          <a:ea typeface="+mn-ea"/>
          <a:cs typeface="+mn-cs"/>
        </a:defRPr>
      </a:lvl8pPr>
      <a:lvl9pPr marL="1924241" indent="-1485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3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 flipH="1">
            <a:off x="2" y="3613412"/>
            <a:ext cx="3861429" cy="3269068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27BDEC-B441-46BA-9E04-99280166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548680"/>
            <a:ext cx="4085515" cy="877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1" y="1556792"/>
            <a:ext cx="6043438" cy="166668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4488" y="3580644"/>
            <a:ext cx="9217024" cy="19365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Цех </a:t>
            </a:r>
            <a:r>
              <a:rPr lang="ru-RU" sz="3600" b="1" dirty="0">
                <a:latin typeface="Arial Narrow" panose="020B0606020202030204" pitchFamily="34" charset="0"/>
              </a:rPr>
              <a:t>ремонта электрооборудования № </a:t>
            </a:r>
            <a:r>
              <a:rPr lang="ru-RU" sz="3600" b="1" dirty="0" smtClean="0">
                <a:latin typeface="Arial Narrow" panose="020B0606020202030204" pitchFamily="34" charset="0"/>
              </a:rPr>
              <a:t>8</a:t>
            </a:r>
            <a:endParaRPr lang="en-US" sz="2800" b="1" dirty="0" smtClean="0">
              <a:latin typeface="Arial Narrow" panose="020B0606020202030204" pitchFamily="34" charset="0"/>
            </a:endParaRPr>
          </a:p>
          <a:p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К</a:t>
            </a:r>
            <a:r>
              <a:rPr lang="ru-RU" b="1" dirty="0" smtClean="0">
                <a:latin typeface="Arial Narrow" panose="020B0606020202030204" pitchFamily="34" charset="0"/>
              </a:rPr>
              <a:t>омплекс </a:t>
            </a:r>
            <a:r>
              <a:rPr lang="ru-RU" b="1" dirty="0" smtClean="0">
                <a:latin typeface="Arial Narrow" panose="020B0606020202030204" pitchFamily="34" charset="0"/>
              </a:rPr>
              <a:t>услуг по поддержанию технического состояния </a:t>
            </a:r>
            <a:r>
              <a:rPr lang="ru-RU" b="1" dirty="0" smtClean="0">
                <a:latin typeface="Arial Narrow" panose="020B0606020202030204" pitchFamily="34" charset="0"/>
              </a:rPr>
              <a:t>электрооборудования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6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20" y="116632"/>
            <a:ext cx="5832648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Контакты</a:t>
            </a:r>
            <a:endParaRPr lang="ru-RU" sz="2275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73" y="1772816"/>
            <a:ext cx="9496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 Narrow" panose="020B0606020202030204" pitchFamily="34" charset="0"/>
              </a:rPr>
              <a:t>Акционерное общество «Северное производственное объединение «Арктика»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Адрес: 164500, Архангельская область, г. Северодвинск,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Архангельское шоссе, 34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Narrow" panose="020B0606020202030204" pitchFamily="34" charset="0"/>
              </a:rPr>
              <a:t>Тарасов Вячеслав Николаевич, начальник цеха № 8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Narrow" panose="020B0606020202030204" pitchFamily="34" charset="0"/>
              </a:rPr>
              <a:t>Телефон:  </a:t>
            </a:r>
            <a:r>
              <a:rPr lang="ru-RU" sz="2400" dirty="0">
                <a:latin typeface="Arial Narrow" panose="020B0606020202030204" pitchFamily="34" charset="0"/>
              </a:rPr>
              <a:t>8 (8184) 56-45-77 (доб. </a:t>
            </a:r>
            <a:r>
              <a:rPr lang="ru-RU" sz="2400" dirty="0" smtClean="0">
                <a:latin typeface="Arial Narrow" panose="020B0606020202030204" pitchFamily="34" charset="0"/>
              </a:rPr>
              <a:t>50-25)</a:t>
            </a:r>
            <a:endParaRPr lang="ru-RU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Narrow" panose="020B0606020202030204" pitchFamily="34" charset="0"/>
              </a:rPr>
              <a:t>Моб. </a:t>
            </a:r>
            <a:r>
              <a:rPr lang="ru-RU" sz="2400" dirty="0" smtClean="0">
                <a:latin typeface="Arial Narrow" panose="020B0606020202030204" pitchFamily="34" charset="0"/>
              </a:rPr>
              <a:t>т</a:t>
            </a:r>
            <a:r>
              <a:rPr lang="ru-RU" sz="2400" dirty="0" smtClean="0">
                <a:latin typeface="Arial Narrow" panose="020B0606020202030204" pitchFamily="34" charset="0"/>
              </a:rPr>
              <a:t>елефон: +7 964 299-34-01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Narrow" panose="020B0606020202030204" pitchFamily="34" charset="0"/>
              </a:rPr>
              <a:t>Электронная почта: </a:t>
            </a:r>
            <a:r>
              <a:rPr lang="en-US" sz="2400" dirty="0" smtClean="0">
                <a:latin typeface="Arial Narrow" panose="020B0606020202030204" pitchFamily="34" charset="0"/>
              </a:rPr>
              <a:t>Tarasov@arktika.spo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410C60-F4CF-44A9-B954-0E4A7332593A}"/>
              </a:ext>
            </a:extLst>
          </p:cNvPr>
          <p:cNvSpPr/>
          <p:nvPr/>
        </p:nvSpPr>
        <p:spPr>
          <a:xfrm>
            <a:off x="595726" y="1189436"/>
            <a:ext cx="558590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Цех № 8 был 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создан </a:t>
            </a:r>
            <a:r>
              <a:rPr lang="ru-RU" altLang="ru-RU" sz="1400" dirty="0">
                <a:latin typeface="Arial Narrow" panose="020B0606020202030204" pitchFamily="34" charset="0"/>
              </a:rPr>
              <a:t>в 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1989 </a:t>
            </a:r>
            <a:r>
              <a:rPr lang="ru-RU" altLang="ru-RU" sz="1400" dirty="0">
                <a:latin typeface="Arial Narrow" panose="020B0606020202030204" pitchFamily="34" charset="0"/>
              </a:rPr>
              <a:t>году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Общая площадь – 16000 квадратных метров</a:t>
            </a: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Численность персонала - 160 человек</a:t>
            </a: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Цех № 8 </a:t>
            </a:r>
            <a:r>
              <a:rPr lang="ru-RU" altLang="ru-RU" sz="1400" dirty="0">
                <a:latin typeface="Arial Narrow" panose="020B0606020202030204" pitchFamily="34" charset="0"/>
              </a:rPr>
              <a:t>обладает всем 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необходимым: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- многолетний опыт;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- высококвалифицированный персонал;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- </a:t>
            </a:r>
            <a:r>
              <a:rPr lang="ru-RU" altLang="ru-RU" sz="1400" dirty="0">
                <a:latin typeface="Arial Narrow" panose="020B0606020202030204" pitchFamily="34" charset="0"/>
              </a:rPr>
              <a:t>н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еобходимая техническая база для проведения качественного ремонта.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Цех № 8 располагает высокоточным инструментом и уникальным оборудованием  для проведения высококачественного ремонта и приемо-сдаточных испытаний электродвигателей, генераторов, преобразователей, распределительных щитов и пускорегулирующей аппаратуры, </a:t>
            </a:r>
            <a:r>
              <a:rPr lang="ru-RU" altLang="ru-RU" sz="1400" dirty="0">
                <a:latin typeface="Arial Narrow" panose="020B0606020202030204" pitchFamily="34" charset="0"/>
              </a:rPr>
              <a:t>системой качества, сертифицированной в соответствии с международным стандартом ИСО 9001 и государственными военными стандартами, лицензиями и сертификатами на все виды выполняемых работ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.</a:t>
            </a:r>
            <a:endParaRPr lang="en-US" altLang="ru-RU" sz="1400" dirty="0" smtClean="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ru-RU" altLang="ru-RU" sz="14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400" b="1" dirty="0">
                <a:latin typeface="Arial Narrow" panose="020B0606020202030204" pitchFamily="34" charset="0"/>
              </a:rPr>
              <a:t>Основные </a:t>
            </a:r>
            <a:r>
              <a:rPr lang="ru-RU" altLang="ru-RU" sz="1400" b="1" dirty="0" smtClean="0">
                <a:latin typeface="Arial Narrow" panose="020B0606020202030204" pitchFamily="34" charset="0"/>
              </a:rPr>
              <a:t>виды </a:t>
            </a:r>
            <a:r>
              <a:rPr lang="ru-RU" altLang="ru-RU" sz="1400" b="1" dirty="0">
                <a:latin typeface="Arial Narrow" panose="020B0606020202030204" pitchFamily="34" charset="0"/>
              </a:rPr>
              <a:t>деятельности</a:t>
            </a: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Arial Narrow" panose="020B0606020202030204" pitchFamily="34" charset="0"/>
              </a:rPr>
              <a:t>п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одготовка и нанесении 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лакокрасочных покрытий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;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механическая обработка;</a:t>
            </a: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Arial Narrow" panose="020B0606020202030204" pitchFamily="34" charset="0"/>
              </a:rPr>
              <a:t>и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зготовление деталей из различных материалов;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Arial Narrow" panose="020B0606020202030204" pitchFamily="34" charset="0"/>
              </a:rPr>
              <a:t>в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осстановление изношенных поверхностей из металла;  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Arial Narrow" panose="020B0606020202030204" pitchFamily="34" charset="0"/>
              </a:rPr>
              <a:t>р</a:t>
            </a:r>
            <a:r>
              <a:rPr lang="ru-RU" altLang="ru-RU" sz="1400" dirty="0" smtClean="0">
                <a:latin typeface="Arial Narrow" panose="020B0606020202030204" pitchFamily="34" charset="0"/>
              </a:rPr>
              <a:t>емонтно-восстановительные работы;</a:t>
            </a: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балансировочные работы;</a:t>
            </a:r>
            <a:endParaRPr lang="ru-RU" altLang="ru-RU" sz="1400" dirty="0">
              <a:latin typeface="Arial Narrow" panose="020B0606020202030204" pitchFamily="34" charset="0"/>
            </a:endParaRP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пуско-наладочные работы с электрооборудованием;</a:t>
            </a: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испытания электрооборудования</a:t>
            </a:r>
            <a:r>
              <a:rPr lang="ru-RU" altLang="ru-RU" sz="1400" dirty="0">
                <a:latin typeface="Arial Narrow" panose="020B0606020202030204" pitchFamily="34" charset="0"/>
              </a:rPr>
              <a:t>;</a:t>
            </a:r>
            <a:endParaRPr lang="ru-RU" altLang="ru-RU" sz="1400" dirty="0" smtClean="0">
              <a:latin typeface="Arial Narrow" panose="020B0606020202030204" pitchFamily="34" charset="0"/>
            </a:endParaRPr>
          </a:p>
          <a:p>
            <a:pPr marL="911225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latin typeface="Arial Narrow" panose="020B0606020202030204" pitchFamily="34" charset="0"/>
              </a:rPr>
              <a:t>контроль технического состояния оборудования.</a:t>
            </a:r>
            <a:endParaRPr lang="ru-RU" altLang="ru-RU" sz="1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814" y="116632"/>
            <a:ext cx="5963210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 smtClean="0">
              <a:latin typeface="Arial Narrow" panose="020B0606020202030204" pitchFamily="34" charset="0"/>
            </a:endParaRPr>
          </a:p>
          <a:p>
            <a:r>
              <a:rPr lang="ru-RU" altLang="ru-RU" sz="2275" b="1" dirty="0" smtClean="0">
                <a:latin typeface="Arial Narrow" panose="020B0606020202030204" pitchFamily="34" charset="0"/>
              </a:rPr>
              <a:t>Возможности</a:t>
            </a:r>
            <a:endParaRPr lang="ru-RU" sz="2275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5" y="1268761"/>
            <a:ext cx="3514893" cy="23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69" y="3429000"/>
            <a:ext cx="2795503" cy="268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3886391"/>
            <a:ext cx="1374230" cy="18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20" y="116632"/>
            <a:ext cx="5575993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Подготовка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нанесение ЛКП</a:t>
            </a:r>
            <a:endParaRPr lang="ru-RU" sz="2275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496" y="1628800"/>
            <a:ext cx="3856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очистка от эксплуатационных загрязнений и снятие старого </a:t>
            </a:r>
            <a:r>
              <a:rPr lang="ru-RU" dirty="0" smtClean="0">
                <a:latin typeface="Arial Narrow" panose="020B0606020202030204" pitchFamily="34" charset="0"/>
              </a:rPr>
              <a:t>эмалевого покрытия;</a:t>
            </a: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пескоструйная/дробеструйная  </a:t>
            </a:r>
            <a:r>
              <a:rPr lang="ru-RU" dirty="0" smtClean="0">
                <a:latin typeface="Arial Narrow" panose="020B0606020202030204" pitchFamily="34" charset="0"/>
              </a:rPr>
              <a:t>очистка деталей размером 1200х1200х750;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н</a:t>
            </a:r>
            <a:r>
              <a:rPr lang="ru-RU" dirty="0" smtClean="0">
                <a:latin typeface="Arial Narrow" panose="020B0606020202030204" pitchFamily="34" charset="0"/>
              </a:rPr>
              <a:t>анесение эмалевых покрытий, в том числе горячей сушки;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в</a:t>
            </a:r>
            <a:r>
              <a:rPr lang="ru-RU" dirty="0" smtClean="0">
                <a:latin typeface="Arial Narrow" panose="020B0606020202030204" pitchFamily="34" charset="0"/>
              </a:rPr>
              <a:t>акуумная пропитка (объем автоклава 40 л., максимальные габариты изделия </a:t>
            </a:r>
            <a:r>
              <a:rPr lang="en-US" dirty="0" smtClean="0">
                <a:latin typeface="Arial Narrow" panose="020B0606020202030204" pitchFamily="34" charset="0"/>
                <a:sym typeface="Symbol"/>
              </a:rPr>
              <a:t></a:t>
            </a:r>
            <a:r>
              <a:rPr lang="ru-RU" dirty="0" smtClean="0">
                <a:latin typeface="Arial Narrow" panose="020B0606020202030204" pitchFamily="34" charset="0"/>
                <a:sym typeface="Symbol"/>
              </a:rPr>
              <a:t> 350 мм, высота 360 мм.);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sym typeface="Symbol"/>
              </a:rPr>
              <a:t>п</a:t>
            </a:r>
            <a:r>
              <a:rPr lang="ru-RU" dirty="0" smtClean="0">
                <a:latin typeface="Arial Narrow" panose="020B0606020202030204" pitchFamily="34" charset="0"/>
                <a:sym typeface="Symbol"/>
              </a:rPr>
              <a:t>ропитка лаками КО-916к, МЛ-92 методом окунания и обливания;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sym typeface="Symbol"/>
              </a:rPr>
              <a:t>терморадиационная сушка в печах СДОС, ПЛ</a:t>
            </a:r>
            <a:r>
              <a:rPr lang="ru-RU" dirty="0" smtClean="0">
                <a:latin typeface="Arial Narrow" panose="020B0606020202030204" pitchFamily="34" charset="0"/>
                <a:sym typeface="Symbol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466514"/>
            <a:ext cx="2714615" cy="16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4392507"/>
            <a:ext cx="2704929" cy="16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38" y="2830400"/>
            <a:ext cx="28227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20" y="116632"/>
            <a:ext cx="5283725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Механическая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обработка</a:t>
            </a:r>
            <a:endParaRPr lang="ru-RU" sz="2275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496" y="1412776"/>
            <a:ext cx="3856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в</a:t>
            </a:r>
            <a:r>
              <a:rPr lang="ru-RU" dirty="0" smtClean="0">
                <a:latin typeface="Arial Narrow" panose="020B0606020202030204" pitchFamily="34" charset="0"/>
              </a:rPr>
              <a:t>осстановление изношенных поверхностей из металла нанесением твердого хромого покрытия толщиной не более 500 мкм;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т</a:t>
            </a:r>
            <a:r>
              <a:rPr lang="ru-RU" dirty="0" smtClean="0">
                <a:latin typeface="Arial Narrow" panose="020B0606020202030204" pitchFamily="34" charset="0"/>
              </a:rPr>
              <a:t>окарные работы (наибольшие параметры обрабатываемого изделия – диаметр 1000 мм, длина – 2000 мм);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ф</a:t>
            </a:r>
            <a:r>
              <a:rPr lang="ru-RU" dirty="0" smtClean="0">
                <a:latin typeface="Arial Narrow" panose="020B0606020202030204" pitchFamily="34" charset="0"/>
              </a:rPr>
              <a:t>резерные работы (наибольший размер обрабатываемого изделия 500х200х250 мм);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с</a:t>
            </a:r>
            <a:r>
              <a:rPr lang="ru-RU" dirty="0" smtClean="0">
                <a:latin typeface="Arial Narrow" panose="020B0606020202030204" pitchFamily="34" charset="0"/>
              </a:rPr>
              <a:t>верлильные работы (глубина сверления до 375 мм, высота обрабатываемых изделий 1600 мм);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шлифовальные работы (диаметр шлифования наружной поверхности – до 400 мм, внутренней поверхности – до 500 мм, масса обрабатываемой детали – до 150 кг.); 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46" y="1477552"/>
            <a:ext cx="2652179" cy="16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4" y="3789040"/>
            <a:ext cx="2671661" cy="1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20" y="116632"/>
            <a:ext cx="5283725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Механическая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обработка</a:t>
            </a:r>
            <a:endParaRPr lang="ru-RU" sz="2275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2520" y="147755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к</a:t>
            </a:r>
            <a:r>
              <a:rPr lang="ru-RU" dirty="0" smtClean="0">
                <a:latin typeface="Arial Narrow" panose="020B0606020202030204" pitchFamily="34" charset="0"/>
              </a:rPr>
              <a:t>оординатно-расточные  работы (максимальный размер изделия 600х1000х500 мм, диаметр растачивания – до 250 мм, вес обрабатываемой детали – до 600 кг.);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раскройно-заготовительные работы (наибольший диаметр разрезаемой детали – круг 240 мм, швеллер № 30, </a:t>
            </a:r>
            <a:r>
              <a:rPr lang="ru-RU" dirty="0" err="1" smtClean="0">
                <a:latin typeface="Arial Narrow" panose="020B0606020202030204" pitchFamily="34" charset="0"/>
              </a:rPr>
              <a:t>двутавр</a:t>
            </a:r>
            <a:r>
              <a:rPr lang="ru-RU" dirty="0" smtClean="0">
                <a:latin typeface="Arial Narrow" panose="020B0606020202030204" pitchFamily="34" charset="0"/>
              </a:rPr>
              <a:t> № 40);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р</a:t>
            </a:r>
            <a:r>
              <a:rPr lang="ru-RU" dirty="0" smtClean="0">
                <a:latin typeface="Arial Narrow" panose="020B0606020202030204" pitchFamily="34" charset="0"/>
              </a:rPr>
              <a:t>аботы по изгибу листового металла (толщина изгибаемого изделия – до 8 мм, длина  - до 2000 мм);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р</a:t>
            </a:r>
            <a:r>
              <a:rPr lang="ru-RU" dirty="0" smtClean="0">
                <a:latin typeface="Arial Narrow" panose="020B0606020202030204" pitchFamily="34" charset="0"/>
              </a:rPr>
              <a:t>аскрой листовых металлов (толщина раскраиваемого изделия – до 12 мм, длина – до 2000 мм);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р</a:t>
            </a:r>
            <a:r>
              <a:rPr lang="ru-RU" dirty="0" smtClean="0">
                <a:latin typeface="Arial Narrow" panose="020B0606020202030204" pitchFamily="34" charset="0"/>
              </a:rPr>
              <a:t>аскрой изоляционных материалов (стеклотекстолит, пластик, оргстекло и т.д.);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и</a:t>
            </a:r>
            <a:r>
              <a:rPr lang="ru-RU" dirty="0" smtClean="0">
                <a:latin typeface="Arial Narrow" panose="020B0606020202030204" pitchFamily="34" charset="0"/>
              </a:rPr>
              <a:t>зготовление крепежных изделий;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заточные работы (кроме заточки сложного инструмента, сверл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гравировальные  работы (наибольший размер изделия 200х900х1200);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сварочные работы различными методами (дуговой сварки в углекислом газе, ручной аргонно-дуговой сварки, контактной точечной сварки, дуговой сварки, аргонно-дуговой сварки неплавящимся электродом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20" y="116632"/>
            <a:ext cx="5283725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2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Балансировочные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работы</a:t>
            </a:r>
            <a:endParaRPr lang="ru-RU" sz="2275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496" y="1772816"/>
            <a:ext cx="38563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динамическая балансировка – максимальный вес изделия до 3000 кг;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статическая балансировка -  максимальный вес изделия до 20 кг.</a:t>
            </a:r>
          </a:p>
          <a:p>
            <a:pPr marL="278606" indent="-278606">
              <a:buFont typeface="Arial Narrow" panose="020B0606020202030204" pitchFamily="34" charset="0"/>
              <a:buChar char="―"/>
            </a:pPr>
            <a:endParaRPr lang="ru-RU" sz="1625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1772816"/>
            <a:ext cx="4699637" cy="28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20" y="116632"/>
            <a:ext cx="5283725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Ремонтно-восстановительные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работы</a:t>
            </a:r>
            <a:endParaRPr lang="ru-RU" sz="2275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496" y="1772816"/>
            <a:ext cx="3856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восстановление сопротивления изоляции электрооборудования;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в</a:t>
            </a:r>
            <a:r>
              <a:rPr lang="ru-RU" dirty="0" smtClean="0">
                <a:latin typeface="Arial Narrow" panose="020B0606020202030204" pitchFamily="34" charset="0"/>
              </a:rPr>
              <a:t>акуумная сушка (внутренний размер автоклава – диаметр 1200 мм, высота 1600 мм, максимальная температура 80 град. С);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инструментальный контроль;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замена деталей и узлов по результатам диагностики, в том числе </a:t>
            </a:r>
            <a:r>
              <a:rPr lang="ru-RU" dirty="0" smtClean="0">
                <a:latin typeface="Arial Narrow" panose="020B0606020202030204" pitchFamily="34" charset="0"/>
              </a:rPr>
              <a:t>подшипников;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сборка оборудования после ремонта.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5" y="1196752"/>
            <a:ext cx="2731067" cy="16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5" y="4525855"/>
            <a:ext cx="2731067" cy="16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08" y="2866535"/>
            <a:ext cx="2712857" cy="16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504" y="1124744"/>
            <a:ext cx="37514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Электрооборудование: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электродвигатели;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г</a:t>
            </a:r>
            <a:r>
              <a:rPr lang="ru-RU" sz="1600" dirty="0" smtClean="0">
                <a:latin typeface="Arial Narrow" panose="020B0606020202030204" pitchFamily="34" charset="0"/>
              </a:rPr>
              <a:t>енераторы;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преобразователи;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распределительные устройства;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станции управления;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т</a:t>
            </a:r>
            <a:r>
              <a:rPr lang="ru-RU" sz="1600" dirty="0" smtClean="0">
                <a:latin typeface="Arial Narrow" panose="020B0606020202030204" pitchFamily="34" charset="0"/>
              </a:rPr>
              <a:t>рансформаторы;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другие виды электроаппаратов и устройств.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Выполняем: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проверка/калибровка </a:t>
            </a:r>
            <a:r>
              <a:rPr lang="ru-RU" sz="1600" dirty="0">
                <a:latin typeface="Arial Narrow" panose="020B0606020202030204" pitchFamily="34" charset="0"/>
              </a:rPr>
              <a:t>коммутационной </a:t>
            </a:r>
            <a:r>
              <a:rPr lang="ru-RU" sz="1600" dirty="0" smtClean="0">
                <a:latin typeface="Arial Narrow" panose="020B0606020202030204" pitchFamily="34" charset="0"/>
              </a:rPr>
              <a:t>аппаратуры (тепловая, максимальная защиты, выдержка времени) постоянного, переменного (50, 400 Гц) </a:t>
            </a:r>
            <a:r>
              <a:rPr lang="ru-RU" sz="1600" dirty="0" smtClean="0">
                <a:latin typeface="Arial Narrow" panose="020B0606020202030204" pitchFamily="34" charset="0"/>
              </a:rPr>
              <a:t>тока;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входной контроль электрооборудования;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контроль центровки валов электродвигателя и механизма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к</a:t>
            </a:r>
            <a:r>
              <a:rPr lang="ru-RU" sz="1600" dirty="0" smtClean="0">
                <a:latin typeface="Arial Narrow" panose="020B0606020202030204" pitchFamily="34" charset="0"/>
              </a:rPr>
              <a:t>онтроль электрических параметров;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к</a:t>
            </a:r>
            <a:r>
              <a:rPr lang="ru-RU" sz="1600" dirty="0" smtClean="0">
                <a:latin typeface="Arial Narrow" panose="020B0606020202030204" pitchFamily="34" charset="0"/>
              </a:rPr>
              <a:t>онтроль параметров вибрации.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520" y="116632"/>
            <a:ext cx="5832648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Пусконаладочные </a:t>
            </a:r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работы и испытания</a:t>
            </a:r>
            <a:endParaRPr lang="ru-RU" sz="2275" b="1" dirty="0">
              <a:solidFill>
                <a:prstClr val="black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34" y="1268760"/>
            <a:ext cx="52362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20EE0C-CD1D-4164-9D5E-7D6E52AC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"/>
          <a:stretch/>
        </p:blipFill>
        <p:spPr>
          <a:xfrm>
            <a:off x="6181636" y="3588932"/>
            <a:ext cx="3724364" cy="326906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6961" y="14775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8591" y="3165839"/>
            <a:ext cx="4056999" cy="128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смотр контактно-щеточног</a:t>
            </a:r>
            <a:r>
              <a:rPr lang="ru-RU" dirty="0" smtClean="0">
                <a:latin typeface="Arial Narrow" panose="020B0606020202030204" pitchFamily="34" charset="0"/>
              </a:rPr>
              <a:t>о аппарата;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и</a:t>
            </a:r>
            <a:r>
              <a:rPr lang="ru-RU" dirty="0" smtClean="0">
                <a:latin typeface="Arial Narrow" panose="020B0606020202030204" pitchFamily="34" charset="0"/>
              </a:rPr>
              <a:t>змерение параметров изоляции;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к</a:t>
            </a:r>
            <a:r>
              <a:rPr lang="ru-RU" dirty="0" smtClean="0">
                <a:latin typeface="Arial Narrow" panose="020B0606020202030204" pitchFamily="34" charset="0"/>
              </a:rPr>
              <a:t>онтроль тепловых параметров.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99098"/>
            <a:ext cx="990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3EFBC-D9EC-46F3-9185-0F239B071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8" y="295606"/>
            <a:ext cx="3159351" cy="678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120" y="116632"/>
            <a:ext cx="6048672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400" b="1" dirty="0">
                <a:latin typeface="Arial Narrow" panose="020B0606020202030204" pitchFamily="34" charset="0"/>
              </a:rPr>
              <a:t>Цех ремонта электрооборудования №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8</a:t>
            </a:r>
            <a:endParaRPr lang="ru-RU" altLang="ru-RU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sz="2275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Контроль технического состояния оборудования</a:t>
            </a:r>
            <a:endParaRPr lang="ru-RU" sz="2275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5" y="1628799"/>
            <a:ext cx="2480959" cy="152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4" y="4685878"/>
            <a:ext cx="2480959" cy="1528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34" y="3157352"/>
            <a:ext cx="2445918" cy="15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0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5222</TotalTime>
  <Words>711</Words>
  <Application>Microsoft Office PowerPoint</Application>
  <PresentationFormat>Лист A4 (210x297 мм)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Тарасов Вячеслав Николаевич</cp:lastModifiedBy>
  <cp:revision>306</cp:revision>
  <cp:lastPrinted>2024-05-23T13:46:24Z</cp:lastPrinted>
  <dcterms:created xsi:type="dcterms:W3CDTF">2019-06-08T17:13:51Z</dcterms:created>
  <dcterms:modified xsi:type="dcterms:W3CDTF">2024-10-11T12:06:27Z</dcterms:modified>
</cp:coreProperties>
</file>